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22"/>
  </p:notesMasterIdLst>
  <p:sldIdLst>
    <p:sldId id="333" r:id="rId2"/>
    <p:sldId id="257" r:id="rId3"/>
    <p:sldId id="335" r:id="rId4"/>
    <p:sldId id="336" r:id="rId5"/>
    <p:sldId id="337" r:id="rId6"/>
    <p:sldId id="353" r:id="rId7"/>
    <p:sldId id="338" r:id="rId8"/>
    <p:sldId id="351" r:id="rId9"/>
    <p:sldId id="339" r:id="rId10"/>
    <p:sldId id="341" r:id="rId11"/>
    <p:sldId id="342" r:id="rId12"/>
    <p:sldId id="343" r:id="rId13"/>
    <p:sldId id="344" r:id="rId14"/>
    <p:sldId id="352" r:id="rId15"/>
    <p:sldId id="345" r:id="rId16"/>
    <p:sldId id="350" r:id="rId17"/>
    <p:sldId id="348" r:id="rId18"/>
    <p:sldId id="346" r:id="rId19"/>
    <p:sldId id="347" r:id="rId20"/>
    <p:sldId id="34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7BB4-C69C-4E76-BE01-BEF173324E84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8BA9D-9AB8-4602-98A4-3BFE61E19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4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牛客竞赛深色2副本.jpg" descr="牛客竞赛深色2副本.jpg">
            <a:extLst>
              <a:ext uri="{FF2B5EF4-FFF2-40B4-BE49-F238E27FC236}">
                <a16:creationId xmlns:a16="http://schemas.microsoft.com/office/drawing/2014/main" id="{09BCE62B-9B05-41E5-A3E6-FF424A0C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A2B5C5-733F-4024-AF8B-DD41349A4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2260469"/>
            <a:ext cx="7441746" cy="148279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1F8E8E-F8FB-426C-81E1-09DB2765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71513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A1D93-6797-4578-840E-B8ED2408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A0003-802B-4FF4-9355-88AAB03D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F4946-E4A1-444C-BF82-2E24D73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5D35F67D-A421-4638-BC20-025F4188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3" y="878164"/>
            <a:ext cx="1948154" cy="44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26E106F8-68FD-4249-9F7D-418384FB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348"/>
          </a:blip>
          <a:stretch>
            <a:fillRect/>
          </a:stretch>
        </p:blipFill>
        <p:spPr>
          <a:xfrm>
            <a:off x="7021913" y="800638"/>
            <a:ext cx="4843714" cy="1226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486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828F3-F534-4676-B43F-AAAA25DB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5DCDC2-2C62-4F4B-A661-E0460254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7B19F3-1880-435A-A518-8FDEE93E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0B254-EC8E-4A05-A63B-C9B159A8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EDFDA-99BB-431E-AB7E-A5F9EEDD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2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E0CB1A-84D7-4E2B-AA5C-C0A4A3B5C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BA13A4-944F-4100-89A9-51DCC86BC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E551C-14D9-4560-9B97-478BAF75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9C7EF-C063-4539-BE65-37DDC985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C336E-B8C6-4DF0-910B-4A3C28CB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20C5A83-CDB1-4F15-BB83-F22D130A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831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80984" y="3876675"/>
            <a:ext cx="3230033" cy="323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场</a:t>
            </a:r>
            <a:r>
              <a:rPr lang="en-US" altLang="zh-CN" dirty="0"/>
              <a:t>-</a:t>
            </a:r>
            <a:r>
              <a:rPr lang="zh-CN" altLang="en-US" dirty="0"/>
              <a:t>出题人姓名</a:t>
            </a:r>
          </a:p>
        </p:txBody>
      </p:sp>
    </p:spTree>
    <p:extLst>
      <p:ext uri="{BB962C8B-B14F-4D97-AF65-F5344CB8AC3E}">
        <p14:creationId xmlns:p14="http://schemas.microsoft.com/office/powerpoint/2010/main" val="18607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6060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7255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610808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4119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6003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5852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938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3EC3-B1F6-48C5-ADFB-B3A2E50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CC24B-F053-4B5C-A15E-BAC99498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5B0007-293A-44D9-9912-3CF7362A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58DEA-C5BD-435E-B1DA-B2701D45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5C20B-7FF4-4021-A43D-A540BF6B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8D40E634-2ECD-4D52-8833-B4872A2D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5239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6312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3088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4510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36597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7070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2073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439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9392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6560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5686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D02B-9CC5-48CD-8E22-ED219053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C8DA3-9CD4-488A-A040-21078DC5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EDDE4A-F094-407A-BD3D-36C96240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4108B-863C-415C-9413-80EA0DE0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0A06D-64CB-4C25-A800-CCEF39B4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C00FC2F6-352F-4602-B0BB-99EADD71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8316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964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658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59" y="260687"/>
            <a:ext cx="10693100" cy="1001541"/>
          </a:xfrm>
        </p:spPr>
        <p:txBody>
          <a:bodyPr/>
          <a:lstStyle>
            <a:lvl1pPr algn="l">
              <a:defRPr sz="2667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42900" y="1581151"/>
            <a:ext cx="11506200" cy="48387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133" b="1">
                <a:solidFill>
                  <a:schemeClr val="bg1"/>
                </a:solidFill>
                <a:latin typeface="+mn-ea"/>
                <a:ea typeface="+mn-ea"/>
              </a:defRPr>
            </a:lvl1pPr>
            <a:lvl2pPr marL="838179" indent="-380990">
              <a:lnSpc>
                <a:spcPct val="120000"/>
              </a:lnSpc>
              <a:buFont typeface="Arial" panose="020B0704020202090204" pitchFamily="34" charset="0"/>
              <a:buChar char="•"/>
              <a:defRPr sz="2133">
                <a:solidFill>
                  <a:schemeClr val="bg1"/>
                </a:solidFill>
                <a:latin typeface="+mn-ea"/>
                <a:ea typeface="+mn-ea"/>
              </a:defRPr>
            </a:lvl2pPr>
            <a:lvl3pPr marL="914377" indent="0">
              <a:lnSpc>
                <a:spcPct val="120000"/>
              </a:lnSpc>
              <a:buNone/>
              <a:defRPr sz="1867">
                <a:latin typeface="+mn-ea"/>
                <a:ea typeface="+mn-ea"/>
              </a:defRPr>
            </a:lvl3pPr>
            <a:lvl4pPr marL="1371566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1"/>
            <a:r>
              <a:rPr lang="zh-CN" altLang="en-US" dirty="0"/>
              <a:t>内容</a:t>
            </a:r>
            <a:endParaRPr lang="en-US" altLang="zh-CN" dirty="0"/>
          </a:p>
        </p:txBody>
      </p:sp>
      <p:sp>
        <p:nvSpPr>
          <p:cNvPr id="5" name="椭圆 4"/>
          <p:cNvSpPr/>
          <p:nvPr userDrawn="1"/>
        </p:nvSpPr>
        <p:spPr>
          <a:xfrm>
            <a:off x="313068" y="586914"/>
            <a:ext cx="336973" cy="336973"/>
          </a:xfrm>
          <a:prstGeom prst="ellipse">
            <a:avLst/>
          </a:prstGeom>
          <a:solidFill>
            <a:srgbClr val="27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  <p:sp>
        <p:nvSpPr>
          <p:cNvPr id="6" name="椭圆 5"/>
          <p:cNvSpPr/>
          <p:nvPr userDrawn="1"/>
        </p:nvSpPr>
        <p:spPr>
          <a:xfrm>
            <a:off x="252041" y="586025"/>
            <a:ext cx="216848" cy="216848"/>
          </a:xfrm>
          <a:prstGeom prst="ellipse">
            <a:avLst/>
          </a:prstGeom>
          <a:solidFill>
            <a:srgbClr val="FFC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06996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A1BCB-65B1-4289-B18B-FFFE3A03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90C8D-A9BF-4BD2-96A6-100081BAF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EEC2D-B6B9-4BF2-89CF-9CD83CC8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08CDE-4073-4D82-A7DE-C53FA395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FEB1E-4460-4C0C-BF83-92065D4F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F5070E-64BB-4C36-934F-16ABA49E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2EC51131-87F5-41A1-80E6-3E78C8C2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2516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F9B3-8A03-421B-B18C-59A8D39C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8BF6B-59FE-462D-A07D-12BE04A1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58C217-348A-4170-9790-3662E5F6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103698-B54C-47DB-88F9-5DA6FF809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5638EC-970B-4F0C-B404-031F6EBAF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2DCB1C-1B6E-4A8B-BFF6-6546F56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476442-BF83-4BC3-BEE8-55DA5345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4B1A0C-F981-48F1-9467-D9C55E6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C3721DF5-613F-4D72-9874-907FF58A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754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F5C23-8AF8-4552-8A72-523FCFD6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2850F6-882C-417A-9E6B-D9C5777B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131B7-F02F-48CC-8D80-D47B0EB0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919FE-48F0-4BB5-BADE-24CA662A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14A7915D-E903-4C4A-9EE1-82FFEE82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799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C3A859-625E-441F-BBB5-DE40DDF9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CB0C44-D1FA-417F-A340-8C25A5F9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408FD-4B4A-4C18-B3CB-87C17595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BE3D4C68-3ABE-4B69-8320-CA0F2FEF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231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E0EB0-3B47-47E2-A99A-07024CD8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04672-8E12-4695-87A1-5F0BB8FA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E9E27E-AC15-49CC-ACB6-2F80543D2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2F355-6F36-4227-B69F-5C106769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8D3B7B-420B-436B-AEAC-E547ADAF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AD17F6-39C9-4372-BAD9-7BC50F7C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040BCC55-D893-4725-B27E-72AFE32A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87" y="452450"/>
            <a:ext cx="1990714" cy="4571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1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5C670-2F01-4325-812A-D9863A21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1FB84-7543-4997-AD37-7733A5D9D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12E0FF-2AF8-4B63-8922-8253CA85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999D50-CAAB-457E-A6C6-3334EF81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3D4760-0DB8-43BF-BF28-F46CDD84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A02F9-44B7-4B71-90C5-32DA560E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牛客竞赛深色.jpg" descr="牛客竞赛深色.jpg">
            <a:extLst>
              <a:ext uri="{FF2B5EF4-FFF2-40B4-BE49-F238E27FC236}">
                <a16:creationId xmlns:a16="http://schemas.microsoft.com/office/drawing/2014/main" id="{34C935F5-4522-4AF7-8D51-FEA47BCECB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">
            <a:extLst>
              <a:ext uri="{FF2B5EF4-FFF2-40B4-BE49-F238E27FC236}">
                <a16:creationId xmlns:a16="http://schemas.microsoft.com/office/drawing/2014/main" id="{E4610F57-C31A-4223-A654-CDFBB7A68D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6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1C4C54-FAC4-4585-8B65-533736B4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66ECC-4630-48D5-A16B-603577EE9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AEAC2-78A1-41E2-B4A8-D57811409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0FA7E-431D-4A08-ACB7-7B7C1EEA2573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6B862-3D01-4240-9756-30B0E70ED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BCCB8-83A0-42B3-848F-27BB3C453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8A124-2B05-49DF-A1A5-EBA13993C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2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C86D-E51B-4858-ABB5-F49824458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2022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牛客寒假算法基础集训营第</a:t>
            </a:r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3</a:t>
            </a:r>
            <a:r>
              <a:rPr lang="zh-CN" altLang="en-US" i="0" dirty="0">
                <a:solidFill>
                  <a:srgbClr val="FFFFFF"/>
                </a:solidFill>
                <a:effectLst/>
                <a:latin typeface="system"/>
              </a:rPr>
              <a:t>场</a:t>
            </a:r>
            <a:r>
              <a:rPr lang="en-US" altLang="zh-CN" i="0" dirty="0">
                <a:solidFill>
                  <a:srgbClr val="FFFFFF"/>
                </a:solidFill>
                <a:effectLst/>
                <a:latin typeface="system"/>
              </a:rPr>
              <a:t> 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5D26E-282C-4C83-911B-E78150F4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87044"/>
            <a:ext cx="7543800" cy="1614294"/>
          </a:xfrm>
        </p:spPr>
        <p:txBody>
          <a:bodyPr>
            <a:normAutofit/>
          </a:bodyPr>
          <a:lstStyle/>
          <a:p>
            <a:r>
              <a:rPr lang="zh-CN" altLang="en-US" sz="2300" b="1" dirty="0"/>
              <a:t>出题大佬：四糸智乃</a:t>
            </a:r>
            <a:endParaRPr lang="en-US" altLang="zh-CN" sz="2300" b="1" dirty="0"/>
          </a:p>
          <a:p>
            <a:r>
              <a:rPr lang="zh-CN" altLang="en-US" sz="2300" b="1" dirty="0"/>
              <a:t>特邀讲题嘉宾：四糸智乃</a:t>
            </a:r>
            <a:endParaRPr lang="en-US" altLang="zh-CN" sz="2300" b="1" dirty="0"/>
          </a:p>
          <a:p>
            <a:r>
              <a:rPr lang="zh-CN" altLang="en-US" sz="1800"/>
              <a:t>菜鸡主持人：</a:t>
            </a:r>
            <a:r>
              <a:rPr lang="zh-CN" altLang="en-US" sz="1800" dirty="0"/>
              <a:t>邓丝雨</a:t>
            </a:r>
            <a:endParaRPr lang="en-US" altLang="zh-CN" sz="1800" dirty="0"/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2071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76913-2360-4F68-881D-D3649885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E/F-</a:t>
            </a:r>
            <a:r>
              <a:rPr lang="zh-CN" altLang="en-US" dirty="0"/>
              <a:t>智乃的数字积木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47D12-AA8F-4CBA-BFF5-841769A99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26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智乃酱有</a:t>
            </a:r>
            <a:r>
              <a:rPr lang="en-US" altLang="zh-CN" dirty="0"/>
              <a:t>N</a:t>
            </a:r>
            <a:r>
              <a:rPr lang="zh-CN" altLang="en-US" dirty="0"/>
              <a:t>块积木，每一块积木都有自己的颜色以及数字，这</a:t>
            </a:r>
            <a:r>
              <a:rPr lang="en-US" altLang="zh-CN" dirty="0"/>
              <a:t>N</a:t>
            </a:r>
            <a:r>
              <a:rPr lang="zh-CN" altLang="en-US" dirty="0"/>
              <a:t>块积木颜色的范围从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M</a:t>
            </a:r>
            <a:r>
              <a:rPr lang="zh-CN" altLang="en-US" dirty="0"/>
              <a:t>，数字的范围从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9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现在智乃酱把这些积木从左到右排成一排，这样积木看上去就形成了一个大整数，智乃觉得这个数字不够大，所以他决定交换一些积木使得这个大整数尽可能的大。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具体来讲，智乃可以在任意时刻无限次的交换相邻且同色的数字积木。</a:t>
            </a:r>
            <a:br>
              <a:rPr lang="zh-CN" altLang="en-US" dirty="0"/>
            </a:br>
            <a:r>
              <a:rPr lang="zh-CN" altLang="en-US" dirty="0"/>
              <a:t>但是即使这样，智乃觉得这个数字还是不够大。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所以智乃酱拿出了她的油漆桶，她决定进行</a:t>
            </a:r>
            <a:r>
              <a:rPr lang="en-US" altLang="zh-CN" dirty="0"/>
              <a:t>K</a:t>
            </a:r>
            <a:r>
              <a:rPr lang="zh-CN" altLang="en-US" dirty="0"/>
              <a:t>次操作，每次操作都选中两种颜色</a:t>
            </a:r>
            <a:r>
              <a:rPr lang="en-US" altLang="zh-CN" dirty="0"/>
              <a:t>P,Q</a:t>
            </a:r>
            <a:r>
              <a:rPr lang="zh-CN" altLang="en-US" dirty="0"/>
              <a:t>，然后将所有颜色为</a:t>
            </a:r>
            <a:r>
              <a:rPr lang="en-US" altLang="zh-CN" dirty="0"/>
              <a:t>P</a:t>
            </a:r>
            <a:r>
              <a:rPr lang="zh-CN" altLang="en-US" dirty="0"/>
              <a:t>的积木染成颜色</a:t>
            </a:r>
            <a:r>
              <a:rPr lang="en-US" altLang="zh-CN" dirty="0"/>
              <a:t>Q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当然，在染色结束后智乃酱也是可以交换相邻同色积木进行调整。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现在智乃想要知道，她进行</a:t>
            </a:r>
            <a:r>
              <a:rPr lang="en-US" altLang="zh-CN" dirty="0"/>
              <a:t>K</a:t>
            </a:r>
            <a:r>
              <a:rPr lang="zh-CN" altLang="en-US" dirty="0"/>
              <a:t>次染色操作之前，以及每次染色后能够通过交换得到最大的正整数是多少，当然啦，这个大整数被允许包含前导零。</a:t>
            </a:r>
            <a:endParaRPr lang="en-US" altLang="zh-CN" dirty="0"/>
          </a:p>
          <a:p>
            <a:r>
              <a:rPr lang="zh-CN" altLang="en-US" dirty="0"/>
              <a:t>因为这个大整数很大，所以只要求你输出答案对</a:t>
            </a:r>
            <a:r>
              <a:rPr lang="en-US" altLang="zh-CN" dirty="0"/>
              <a:t>10^9+7</a:t>
            </a:r>
            <a:r>
              <a:rPr lang="zh-CN" altLang="en-US" dirty="0"/>
              <a:t>取余数的结果即可。</a:t>
            </a:r>
          </a:p>
        </p:txBody>
      </p:sp>
    </p:spTree>
    <p:extLst>
      <p:ext uri="{BB962C8B-B14F-4D97-AF65-F5344CB8AC3E}">
        <p14:creationId xmlns:p14="http://schemas.microsoft.com/office/powerpoint/2010/main" val="368572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21457-9288-4A89-8A12-8291EC7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FA02D-890A-4D3A-9C9A-3632BEAC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E:</a:t>
            </a:r>
          </a:p>
          <a:p>
            <a:r>
              <a:rPr lang="en-US" altLang="zh-CN" dirty="0"/>
              <a:t>1≤N,M≤10^5,0≤K≤10</a:t>
            </a:r>
          </a:p>
          <a:p>
            <a:r>
              <a:rPr lang="en-US" altLang="zh-CN" dirty="0"/>
              <a:t>F:</a:t>
            </a:r>
          </a:p>
          <a:p>
            <a:r>
              <a:rPr lang="en-US" altLang="zh-CN" dirty="0"/>
              <a:t>1≤N,M≤10^5,0≤K≤10^5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11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1942E-136E-4672-AD1A-5393B101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G/H-</a:t>
            </a:r>
            <a:r>
              <a:rPr lang="zh-CN" altLang="en-US" dirty="0"/>
              <a:t>智乃的树旋转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F4B18-1661-4ABD-971B-274238C5B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树旋转是在二叉树中的一种子树调整操作， 每一次旋转并不影响对该二叉树进行中序遍历的结果。 </a:t>
            </a:r>
          </a:p>
          <a:p>
            <a:r>
              <a:rPr lang="zh-CN" altLang="en-US" dirty="0"/>
              <a:t> 树旋转通常应用于需要调整树的局部平衡性的场合。树旋转包括两个不同的方式，分别是左旋和右旋。 两种旋转呈镜像，而且互为逆操作。</a:t>
            </a:r>
            <a:endParaRPr lang="en-US" altLang="zh-CN" dirty="0"/>
          </a:p>
          <a:p>
            <a:r>
              <a:rPr lang="zh-CN" altLang="en-US" dirty="0"/>
              <a:t>如图所示，为树的左旋转和右旋转示意图。当</a:t>
            </a:r>
            <a:r>
              <a:rPr lang="en-US" altLang="zh-CN" dirty="0"/>
              <a:t>A</a:t>
            </a:r>
            <a:r>
              <a:rPr lang="zh-CN" altLang="en-US" dirty="0"/>
              <a:t>节点位于</a:t>
            </a:r>
            <a:r>
              <a:rPr lang="en-US" altLang="zh-CN" dirty="0"/>
              <a:t>B</a:t>
            </a:r>
            <a:r>
              <a:rPr lang="zh-CN" altLang="en-US" dirty="0"/>
              <a:t>节点的左子树时，可以进行以</a:t>
            </a:r>
            <a:r>
              <a:rPr lang="en-US" altLang="zh-CN" dirty="0"/>
              <a:t>A{A}A</a:t>
            </a:r>
            <a:r>
              <a:rPr lang="zh-CN" altLang="en-US" dirty="0"/>
              <a:t>节点为旋转轴的右旋转，反之可以进行以</a:t>
            </a:r>
            <a:r>
              <a:rPr lang="en-US" altLang="zh-CN" dirty="0"/>
              <a:t>B</a:t>
            </a:r>
            <a:r>
              <a:rPr lang="zh-CN" altLang="en-US" dirty="0"/>
              <a:t>节点为旋转轴的左旋转。</a:t>
            </a:r>
          </a:p>
          <a:p>
            <a:endParaRPr lang="zh-CN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8DE1B27-8496-4AA0-9EF3-E7945D20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95" y="435148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09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8CD11-4D2B-4E6B-B3C5-97D055A0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27B15-3CC2-4847-BD71-B914AFA3A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智乃最近学习了树旋转，树旋转的本质是二叉树旋转轴节点与其父节点父子关系的改变，从视觉效果上看起来好像整个树进行了“旋转”。 </a:t>
            </a:r>
          </a:p>
          <a:p>
            <a:r>
              <a:rPr lang="zh-CN" altLang="en-US" dirty="0"/>
              <a:t>在实际的操作过程中，如果指定旋转轴，其实就没有所谓“左旋转”和“右旋转”的区别，当旋转轴确定时，将只有一种旋转方法，遵循以下规则。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根节点无法作为旋转轴被选定。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当旋转轴是其父节点的左子树时，旋转轴只能进行右旋转。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当旋转轴是其父节点的右子树时，旋转轴只能进行左旋转。 </a:t>
            </a:r>
          </a:p>
          <a:p>
            <a:r>
              <a:rPr lang="zh-CN" altLang="en-US" dirty="0"/>
              <a:t>现在智乃有一颗尺寸大小为</a:t>
            </a:r>
            <a:r>
              <a:rPr lang="en-US" altLang="zh-CN" dirty="0"/>
              <a:t>N</a:t>
            </a:r>
            <a:r>
              <a:rPr lang="zh-CN" altLang="en-US" dirty="0"/>
              <a:t>二叉树，智乃对其做了一次旋转操作将其打乱，她想让你通过一系列树的旋转操作将其还原，要求你的操作次数不多于</a:t>
            </a:r>
            <a:r>
              <a:rPr lang="en-US" altLang="zh-CN" dirty="0"/>
              <a:t>N^2</a:t>
            </a:r>
            <a:r>
              <a:rPr lang="zh-CN" altLang="en-US" dirty="0"/>
              <a:t>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28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E39F5-895C-4A67-AF6B-F0524913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1A83F3-510A-4156-8202-A78B4CBC6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22757" b="15789"/>
          <a:stretch/>
        </p:blipFill>
        <p:spPr>
          <a:xfrm rot="10800000">
            <a:off x="1220310" y="1383326"/>
            <a:ext cx="7854533" cy="3749608"/>
          </a:xfrm>
        </p:spPr>
      </p:pic>
    </p:spTree>
    <p:extLst>
      <p:ext uri="{BB962C8B-B14F-4D97-AF65-F5344CB8AC3E}">
        <p14:creationId xmlns:p14="http://schemas.microsoft.com/office/powerpoint/2010/main" val="23838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68843-6BDE-4CC5-9E17-DA63A25E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system"/>
              </a:rPr>
              <a:t>I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system"/>
              </a:rPr>
              <a:t>-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system"/>
              </a:rPr>
              <a:t>智乃的密码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970430-74AF-437C-BA74-6444212BF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智乃去注册账号，他发现网站的的密码必须符合以下几个条件 </a:t>
            </a:r>
          </a:p>
          <a:p>
            <a:pPr lvl="1"/>
            <a:r>
              <a:rPr lang="zh-CN" altLang="en-US" dirty="0"/>
              <a:t>密码是仅包含大小写英文字母、数字、特殊符号的字符串。 </a:t>
            </a:r>
          </a:p>
          <a:p>
            <a:pPr lvl="1"/>
            <a:r>
              <a:rPr lang="zh-CN" altLang="en-US" dirty="0"/>
              <a:t>密码的长度不少于</a:t>
            </a:r>
            <a:r>
              <a:rPr lang="en-US" altLang="zh-CN" dirty="0"/>
              <a:t>L</a:t>
            </a:r>
            <a:r>
              <a:rPr lang="zh-CN" altLang="en-US" dirty="0"/>
              <a:t>个字符，并且不多于</a:t>
            </a:r>
            <a:r>
              <a:rPr lang="en-US" altLang="zh-CN" dirty="0">
                <a:effectLst/>
              </a:rPr>
              <a:t>R</a:t>
            </a:r>
            <a:r>
              <a:rPr lang="zh-CN" altLang="en-US" dirty="0"/>
              <a:t>个字符。 </a:t>
            </a:r>
            <a:r>
              <a:rPr lang="en-US" altLang="zh-CN" dirty="0"/>
              <a:t>	</a:t>
            </a:r>
            <a:endParaRPr lang="zh-CN" altLang="en-US" dirty="0"/>
          </a:p>
          <a:p>
            <a:pPr lvl="1"/>
            <a:r>
              <a:rPr lang="zh-CN" altLang="en-US" dirty="0"/>
              <a:t>密码中应该至少包括①大写英文字母、②小写英文字母、③数字、④特殊符号这四类字符中的三种。 </a:t>
            </a:r>
          </a:p>
          <a:p>
            <a:r>
              <a:rPr lang="zh-CN" altLang="en-US" dirty="0"/>
              <a:t>所谓特殊字符，是指非大小写字母、数字以及空格回车等不可见字符的可见字符，包括但不限于</a:t>
            </a:r>
            <a:r>
              <a:rPr lang="en-US" altLang="zh-CN" dirty="0"/>
              <a:t>"~!@#$%^&amp;*()_+"</a:t>
            </a:r>
            <a:r>
              <a:rPr lang="zh-CN" altLang="en-US" dirty="0"/>
              <a:t>。 </a:t>
            </a:r>
          </a:p>
          <a:p>
            <a:r>
              <a:rPr lang="zh-CN" altLang="en-US" dirty="0"/>
              <a:t>现在智乃有一个长度大小为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/>
              <a:t>的字符串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/>
              <a:t>，她想知道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/>
              <a:t>串中有多少个子串是一个符合条件的密码，请你帮助智乃统计符合条件的密码数目。 </a:t>
            </a:r>
          </a:p>
          <a:p>
            <a:r>
              <a:rPr lang="zh-CN" altLang="en-US" dirty="0"/>
              <a:t>子串是指字符串中某一段连续的区间，例如对于字符串</a:t>
            </a:r>
            <a:r>
              <a:rPr lang="en-US" altLang="zh-CN" dirty="0"/>
              <a:t>"</a:t>
            </a:r>
            <a:r>
              <a:rPr lang="en-US" altLang="zh-CN" dirty="0" err="1"/>
              <a:t>abcde</a:t>
            </a:r>
            <a:r>
              <a:rPr lang="en-US" altLang="zh-CN" dirty="0"/>
              <a:t>"</a:t>
            </a:r>
            <a:r>
              <a:rPr lang="zh-CN" altLang="en-US" dirty="0"/>
              <a:t>来说，</a:t>
            </a:r>
            <a:r>
              <a:rPr lang="en-US" altLang="zh-CN" dirty="0"/>
              <a:t>"</a:t>
            </a:r>
            <a:r>
              <a:rPr lang="en-US" altLang="zh-CN" dirty="0" err="1"/>
              <a:t>abc</a:t>
            </a:r>
            <a:r>
              <a:rPr lang="en-US" altLang="zh-CN" dirty="0"/>
              <a:t>","</a:t>
            </a:r>
            <a:r>
              <a:rPr lang="en-US" altLang="zh-CN" dirty="0" err="1"/>
              <a:t>cde</a:t>
            </a:r>
            <a:r>
              <a:rPr lang="en-US" altLang="zh-CN" dirty="0"/>
              <a:t>"</a:t>
            </a:r>
            <a:r>
              <a:rPr lang="zh-CN" altLang="en-US" dirty="0"/>
              <a:t>都是它的子串，而</a:t>
            </a:r>
            <a:r>
              <a:rPr lang="en-US" altLang="zh-CN" dirty="0"/>
              <a:t>"ace"</a:t>
            </a:r>
            <a:r>
              <a:rPr lang="zh-CN" altLang="en-US" dirty="0"/>
              <a:t>不是它的子串。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79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59604-E414-43B2-ABD7-65C11AE8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A4E14C-888C-4C1C-A110-355FED811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B7B76F-CDC9-485A-AD9C-8970E82C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36" y="1464808"/>
            <a:ext cx="8176986" cy="45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8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FF914-1F5C-4431-98C7-CA441167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J-</a:t>
            </a:r>
            <a:r>
              <a:rPr lang="zh-CN" altLang="en-US" dirty="0"/>
              <a:t>智乃的</a:t>
            </a:r>
            <a:r>
              <a:rPr lang="en-US" altLang="zh-CN" dirty="0"/>
              <a:t>C</a:t>
            </a:r>
            <a:r>
              <a:rPr lang="zh-CN" altLang="en-US" dirty="0"/>
              <a:t>语言模除方程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D0785-2E3D-4B4E-8669-8908BFDB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0537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模除是一种不具交换性的二元运算。模除（又称模数、取模操作、取模运算等，英语：</a:t>
            </a:r>
            <a:r>
              <a:rPr lang="en-US" altLang="zh-CN" dirty="0"/>
              <a:t>modulo</a:t>
            </a:r>
            <a:r>
              <a:rPr lang="zh-CN" altLang="en-US" dirty="0"/>
              <a:t>有时也称作 </a:t>
            </a:r>
            <a:r>
              <a:rPr lang="en-US" altLang="zh-CN" dirty="0"/>
              <a:t>modulus</a:t>
            </a:r>
            <a:r>
              <a:rPr lang="zh-CN" altLang="en-US" dirty="0"/>
              <a:t>得到的是一个数除以另一个数的余数，给定两个正整数：被除数</a:t>
            </a:r>
            <a:r>
              <a:rPr lang="en-US" altLang="zh-CN" dirty="0"/>
              <a:t>a</a:t>
            </a:r>
            <a:r>
              <a:rPr lang="zh-CN" altLang="en-US" dirty="0"/>
              <a:t>和除数</a:t>
            </a:r>
            <a:r>
              <a:rPr lang="en-US" altLang="zh-CN" dirty="0"/>
              <a:t>n</a:t>
            </a:r>
            <a:r>
              <a:rPr lang="zh-CN" altLang="en-US" dirty="0"/>
              <a:t>，得到的是使用欧几里德除法时</a:t>
            </a:r>
            <a:r>
              <a:rPr lang="en-US" altLang="zh-CN" dirty="0"/>
              <a:t>a/n</a:t>
            </a:r>
            <a:r>
              <a:rPr lang="zh-CN" altLang="en-US" dirty="0"/>
              <a:t>的余数。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而当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出现负数时，通常的定义就不适用了，不同的编程语言对结果有不同的处理。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语言中，模除用符号</a:t>
            </a:r>
            <a:r>
              <a:rPr lang="en-US" altLang="zh-CN" dirty="0"/>
              <a:t>%</a:t>
            </a:r>
            <a:r>
              <a:rPr lang="zh-CN" altLang="en-US" dirty="0"/>
              <a:t>来表示，表达式</a:t>
            </a:r>
            <a:r>
              <a:rPr lang="en-US" altLang="zh-CN" dirty="0" err="1"/>
              <a:t>a%n</a:t>
            </a:r>
            <a:r>
              <a:rPr lang="zh-CN" altLang="en-US" dirty="0"/>
              <a:t>意为求被除数</a:t>
            </a:r>
            <a:r>
              <a:rPr lang="en-US" altLang="zh-CN" dirty="0"/>
              <a:t>a</a:t>
            </a:r>
            <a:r>
              <a:rPr lang="zh-CN" altLang="en-US" dirty="0"/>
              <a:t>除以除数</a:t>
            </a:r>
            <a:r>
              <a:rPr lang="en-US" altLang="zh-CN" dirty="0"/>
              <a:t>n</a:t>
            </a:r>
            <a:r>
              <a:rPr lang="zh-CN" altLang="en-US" dirty="0"/>
              <a:t>所得余数。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语言中，当被除数</a:t>
            </a:r>
            <a:r>
              <a:rPr lang="en-US" altLang="zh-CN" dirty="0"/>
              <a:t>a</a:t>
            </a:r>
            <a:r>
              <a:rPr lang="zh-CN" altLang="en-US" dirty="0"/>
              <a:t>或者</a:t>
            </a:r>
            <a:r>
              <a:rPr lang="en-US" altLang="zh-CN" dirty="0"/>
              <a:t>n</a:t>
            </a:r>
            <a:r>
              <a:rPr lang="zh-CN" altLang="en-US" dirty="0"/>
              <a:t>出现负数时，运算的过程中首先将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作为非负整数进行运算，然后得出结果时符号与被除数</a:t>
            </a:r>
            <a:r>
              <a:rPr lang="en-US" altLang="zh-CN" dirty="0"/>
              <a:t>a</a:t>
            </a:r>
            <a:r>
              <a:rPr lang="zh-CN" altLang="en-US" dirty="0"/>
              <a:t>保持一致。举个例子，比如</a:t>
            </a:r>
            <a:r>
              <a:rPr lang="en-US" altLang="zh-CN" dirty="0"/>
              <a:t>(−5)%3=−2</a:t>
            </a:r>
            <a:r>
              <a:rPr lang="zh-CN" altLang="en-US" dirty="0"/>
              <a:t>而</a:t>
            </a:r>
            <a:r>
              <a:rPr lang="en-US" altLang="zh-CN" dirty="0"/>
              <a:t>5%(−3)=2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现在智乃有一个模除方程：</a:t>
            </a:r>
            <a:r>
              <a:rPr lang="en-US" altLang="zh-CN" dirty="0" err="1"/>
              <a:t>x%P</a:t>
            </a:r>
            <a:r>
              <a:rPr lang="en-US" altLang="zh-CN" dirty="0"/>
              <a:t>=Q(Q∈[</a:t>
            </a:r>
            <a:r>
              <a:rPr lang="en-US" altLang="zh-CN" dirty="0" err="1"/>
              <a:t>l,r</a:t>
            </a:r>
            <a:r>
              <a:rPr lang="en-US" altLang="zh-CN" dirty="0"/>
              <a:t>]){x\%P=Q,</a:t>
            </a:r>
            <a:r>
              <a:rPr lang="zh-CN" altLang="en-US" dirty="0"/>
              <a:t>其中</a:t>
            </a:r>
            <a:r>
              <a:rPr lang="en-US" altLang="zh-CN" dirty="0"/>
              <a:t>x</a:t>
            </a:r>
            <a:r>
              <a:rPr lang="zh-CN" altLang="en-US" dirty="0"/>
              <a:t>为未知数，</a:t>
            </a:r>
            <a:r>
              <a:rPr lang="en-US" altLang="zh-CN" dirty="0"/>
              <a:t>P</a:t>
            </a:r>
            <a:r>
              <a:rPr lang="zh-CN" altLang="en-US" dirty="0"/>
              <a:t>为给定常数</a:t>
            </a:r>
            <a:r>
              <a:rPr lang="en-US" altLang="zh-CN" dirty="0"/>
              <a:t>,Q{Q}Q</a:t>
            </a:r>
            <a:r>
              <a:rPr lang="zh-CN" altLang="en-US" dirty="0"/>
              <a:t>可为区间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内的任意整数，</a:t>
            </a:r>
            <a:r>
              <a:rPr lang="en-US" altLang="zh-CN" dirty="0"/>
              <a:t>%</a:t>
            </a:r>
            <a:r>
              <a:rPr lang="zh-CN" altLang="en-US" dirty="0"/>
              <a:t>运算遵循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中模除运算的运算法则。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显然这个方程的解并不为一，所以智乃现在给你划定了一个整数答案区间</a:t>
            </a:r>
            <a:r>
              <a:rPr lang="en-US" altLang="zh-CN" dirty="0"/>
              <a:t>[L,R]</a:t>
            </a:r>
            <a:r>
              <a:rPr lang="zh-CN" altLang="en-US" dirty="0"/>
              <a:t>，询问答案区间</a:t>
            </a:r>
            <a:r>
              <a:rPr lang="en-US" altLang="zh-CN" dirty="0"/>
              <a:t>[L,R]</a:t>
            </a:r>
            <a:r>
              <a:rPr lang="zh-CN" altLang="en-US" dirty="0"/>
              <a:t>内有多少符合条件的整数</a:t>
            </a:r>
            <a:r>
              <a:rPr lang="en-US" altLang="zh-CN" dirty="0"/>
              <a:t>x{x}x</a:t>
            </a:r>
            <a:r>
              <a:rPr lang="zh-CN" altLang="en-US" dirty="0"/>
              <a:t>能使得等式</a:t>
            </a:r>
            <a:r>
              <a:rPr lang="en-US" altLang="zh-CN" dirty="0" err="1"/>
              <a:t>x%P</a:t>
            </a:r>
            <a:r>
              <a:rPr lang="en-US" altLang="zh-CN" dirty="0"/>
              <a:t>=Q(Q∈[</a:t>
            </a:r>
            <a:r>
              <a:rPr lang="en-US" altLang="zh-CN" dirty="0" err="1"/>
              <a:t>l,r</a:t>
            </a:r>
            <a:r>
              <a:rPr lang="en-US" altLang="zh-CN" dirty="0"/>
              <a:t>])</a:t>
            </a:r>
            <a:r>
              <a:rPr lang="zh-CN" altLang="en-US" dirty="0"/>
              <a:t>成立。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28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EE215-128F-4BDF-A3EC-C765521A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</a:t>
            </a:r>
            <a:r>
              <a:rPr lang="zh-CN" altLang="en-US" dirty="0"/>
              <a:t>智乃的</a:t>
            </a:r>
            <a:r>
              <a:rPr lang="en-US" altLang="zh-CN" dirty="0"/>
              <a:t>C</a:t>
            </a:r>
            <a:r>
              <a:rPr lang="zh-CN" altLang="en-US" dirty="0"/>
              <a:t>语言模除方程</a:t>
            </a:r>
            <a:r>
              <a:rPr lang="en-US" altLang="zh-CN" dirty="0"/>
              <a:t>(another version)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02B86-3BFA-4D69-8A0B-063B432A0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现在智乃有一个模除方程：</a:t>
            </a:r>
            <a:r>
              <a:rPr lang="en-US" altLang="zh-CN" dirty="0" err="1"/>
              <a:t>P%x</a:t>
            </a:r>
            <a:r>
              <a:rPr lang="en-US" altLang="zh-CN" dirty="0"/>
              <a:t>=Q</a:t>
            </a:r>
            <a:br>
              <a:rPr lang="en-US" altLang="zh-CN" dirty="0"/>
            </a:br>
            <a:r>
              <a:rPr lang="zh-CN" altLang="en-US" dirty="0"/>
              <a:t>其中</a:t>
            </a:r>
            <a:r>
              <a:rPr lang="en-US" altLang="zh-CN" dirty="0"/>
              <a:t>x</a:t>
            </a:r>
            <a:r>
              <a:rPr lang="zh-CN" altLang="en-US" dirty="0"/>
              <a:t>为未知数，</a:t>
            </a:r>
            <a:r>
              <a:rPr lang="en-US" altLang="zh-CN" dirty="0"/>
              <a:t>P</a:t>
            </a:r>
            <a:r>
              <a:rPr lang="zh-CN" altLang="en-US" dirty="0"/>
              <a:t>为给定常数</a:t>
            </a:r>
            <a:r>
              <a:rPr lang="en-US" altLang="zh-CN" dirty="0"/>
              <a:t>,Q</a:t>
            </a:r>
            <a:r>
              <a:rPr lang="zh-CN" altLang="en-US" dirty="0"/>
              <a:t>可为区间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内的任意整数，</a:t>
            </a:r>
            <a:r>
              <a:rPr lang="en-US" altLang="zh-CN" dirty="0"/>
              <a:t>%</a:t>
            </a:r>
            <a:r>
              <a:rPr lang="zh-CN" altLang="en-US" dirty="0"/>
              <a:t>运算遵循</a:t>
            </a:r>
            <a:r>
              <a:rPr lang="en-US" altLang="zh-CN" dirty="0"/>
              <a:t>c/</a:t>
            </a:r>
            <a:r>
              <a:rPr lang="en-US" altLang="zh-CN" dirty="0" err="1"/>
              <a:t>c++</a:t>
            </a:r>
            <a:r>
              <a:rPr lang="zh-CN" altLang="en-US" dirty="0"/>
              <a:t>中模除运算的运算法则。</a:t>
            </a:r>
            <a:endParaRPr lang="en-US" altLang="zh-CN" dirty="0"/>
          </a:p>
          <a:p>
            <a:r>
              <a:rPr lang="zh-CN" altLang="en-US" dirty="0"/>
              <a:t>显然这个方程的解并不为一，所以智乃现在给你划定了一个整数答案区间</a:t>
            </a:r>
            <a:r>
              <a:rPr lang="en-US" altLang="zh-CN" dirty="0"/>
              <a:t>[L,R]</a:t>
            </a:r>
            <a:r>
              <a:rPr lang="zh-CN" altLang="en-US" dirty="0"/>
              <a:t>，询问答案区间</a:t>
            </a:r>
            <a:r>
              <a:rPr lang="en-US" altLang="zh-CN" dirty="0"/>
              <a:t>[L,R]</a:t>
            </a:r>
            <a:r>
              <a:rPr lang="zh-CN" altLang="en-US" dirty="0"/>
              <a:t>内有多少符合条件的整数</a:t>
            </a:r>
            <a:r>
              <a:rPr lang="en-US" altLang="zh-CN" dirty="0"/>
              <a:t>x{x}x</a:t>
            </a:r>
            <a:r>
              <a:rPr lang="zh-CN" altLang="en-US" dirty="0"/>
              <a:t>能使得等式</a:t>
            </a:r>
            <a:r>
              <a:rPr lang="en-US" altLang="zh-CN" dirty="0" err="1"/>
              <a:t>P%x</a:t>
            </a:r>
            <a:r>
              <a:rPr lang="en-US" altLang="zh-CN" dirty="0"/>
              <a:t>=Q(Q∈[</a:t>
            </a:r>
            <a:r>
              <a:rPr lang="en-US" altLang="zh-CN" dirty="0" err="1"/>
              <a:t>l,r</a:t>
            </a:r>
            <a:r>
              <a:rPr lang="en-US" altLang="zh-CN" dirty="0"/>
              <a:t>]) </a:t>
            </a:r>
            <a:r>
              <a:rPr lang="zh-CN" altLang="en-US" dirty="0"/>
              <a:t>成立。</a:t>
            </a:r>
          </a:p>
        </p:txBody>
      </p:sp>
    </p:spTree>
    <p:extLst>
      <p:ext uri="{BB962C8B-B14F-4D97-AF65-F5344CB8AC3E}">
        <p14:creationId xmlns:p14="http://schemas.microsoft.com/office/powerpoint/2010/main" val="68432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FDF06-3B99-4BB6-AFEA-C7482458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L-</a:t>
            </a:r>
            <a:r>
              <a:rPr lang="zh-CN" altLang="en-US" dirty="0"/>
              <a:t>智乃的数据库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178AE5-B501-40BB-B73D-77388CAB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现在智乃把这张数据库表导出给你，请你执行一个</a:t>
            </a:r>
            <a:r>
              <a:rPr lang="en-US" altLang="zh-CN" dirty="0"/>
              <a:t>SELECT COUNT(*) FROM Table GROUP BY ...;</a:t>
            </a:r>
            <a:r>
              <a:rPr lang="zh-CN" altLang="en-US" dirty="0"/>
              <a:t>的查询语句，请你把查询的结果告诉智乃。为了简化问题，我们假设数据库的表由</a:t>
            </a:r>
            <a:r>
              <a:rPr lang="en-US" altLang="zh-CN" dirty="0"/>
              <a:t>NN</a:t>
            </a:r>
            <a:r>
              <a:rPr lang="zh-CN" altLang="en-US" dirty="0"/>
              <a:t>条记录以及</a:t>
            </a:r>
            <a:r>
              <a:rPr lang="en-US" altLang="zh-CN" dirty="0"/>
              <a:t>M</a:t>
            </a:r>
            <a:r>
              <a:rPr lang="zh-CN" altLang="en-US" dirty="0"/>
              <a:t>个字段组成，且这些字段的类型均为</a:t>
            </a:r>
            <a:r>
              <a:rPr lang="en-US" altLang="zh-CN" dirty="0"/>
              <a:t>int</a:t>
            </a:r>
            <a:r>
              <a:rPr lang="zh-CN" altLang="en-US" dirty="0"/>
              <a:t>类型。</a:t>
            </a:r>
            <a:endParaRPr lang="en-US" altLang="zh-CN" dirty="0"/>
          </a:p>
          <a:p>
            <a:r>
              <a:rPr lang="en-US" altLang="zh-CN" dirty="0"/>
              <a:t>4 3 </a:t>
            </a:r>
          </a:p>
          <a:p>
            <a:r>
              <a:rPr lang="en-US" altLang="zh-CN" dirty="0"/>
              <a:t>id name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1 1 2 </a:t>
            </a:r>
          </a:p>
          <a:p>
            <a:r>
              <a:rPr lang="en-US" altLang="zh-CN" dirty="0"/>
              <a:t>1 1 3 </a:t>
            </a:r>
          </a:p>
          <a:p>
            <a:r>
              <a:rPr lang="en-US" altLang="zh-CN" dirty="0"/>
              <a:t>1 2 1</a:t>
            </a:r>
          </a:p>
          <a:p>
            <a:r>
              <a:rPr lang="en-US" altLang="zh-CN" dirty="0"/>
              <a:t> 2 2 2</a:t>
            </a:r>
          </a:p>
          <a:p>
            <a:r>
              <a:rPr lang="en-US" altLang="zh-CN" dirty="0"/>
              <a:t> SELECT COUNT(*) FROM Table GROUP BY </a:t>
            </a:r>
            <a:r>
              <a:rPr lang="en-US" altLang="zh-CN" dirty="0" err="1"/>
              <a:t>name,id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36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F5BCB3-0ED1-46AD-897B-9A119914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总体情况：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FEC646-3CC1-4E27-B1E2-BBB02F944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305" y="1758155"/>
            <a:ext cx="10910690" cy="5326523"/>
          </a:xfrm>
        </p:spPr>
        <p:txBody>
          <a:bodyPr>
            <a:normAutofit/>
          </a:bodyPr>
          <a:lstStyle/>
          <a:p>
            <a:r>
              <a:rPr lang="zh-CN" altLang="en-US" dirty="0"/>
              <a:t>出题人认为的难度升序排序 </a:t>
            </a:r>
            <a:r>
              <a:rPr lang="en-US" altLang="zh-CN" dirty="0"/>
              <a:t>: ADBELICGJKHF</a:t>
            </a:r>
            <a:endParaRPr lang="zh-CN" altLang="en-US" dirty="0"/>
          </a:p>
          <a:p>
            <a:r>
              <a:rPr lang="zh-CN" altLang="en-US" dirty="0"/>
              <a:t>我认为的难度升序排序：        </a:t>
            </a:r>
            <a:r>
              <a:rPr lang="en-US" altLang="zh-CN" dirty="0"/>
              <a:t>ADBLEICGHJKF        </a:t>
            </a:r>
          </a:p>
          <a:p>
            <a:r>
              <a:rPr lang="zh-CN" altLang="en-US" dirty="0"/>
              <a:t>实际通过人数</a:t>
            </a:r>
            <a:r>
              <a:rPr lang="en-US" altLang="zh-CN" dirty="0"/>
              <a:t>                      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F150E-06BB-405E-91E0-9D09E216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8" y="3063699"/>
            <a:ext cx="4002711" cy="3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4C42A-5131-4A70-B00C-6636A6DF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B9858-D7B1-4ADE-96F8-39CBFAE7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F22C6-BA0E-435E-8AA5-E5BF305E9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5" r="62636" b="8154"/>
          <a:stretch/>
        </p:blipFill>
        <p:spPr>
          <a:xfrm rot="16200000">
            <a:off x="4175586" y="-1151908"/>
            <a:ext cx="3284911" cy="95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C394F-D735-4EF5-9E9A-169AB935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23FBD-A155-4A02-B2F3-FBA8B84E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76844795-FF60-4F7D-8560-549DA628D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718847"/>
              </p:ext>
            </p:extLst>
          </p:nvPr>
        </p:nvGraphicFramePr>
        <p:xfrm>
          <a:off x="915396" y="1444600"/>
          <a:ext cx="6760953" cy="49869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8237">
                  <a:extLst>
                    <a:ext uri="{9D8B030D-6E8A-4147-A177-3AD203B41FA5}">
                      <a16:colId xmlns:a16="http://schemas.microsoft.com/office/drawing/2014/main" val="968567492"/>
                    </a:ext>
                  </a:extLst>
                </a:gridCol>
                <a:gridCol w="2471655">
                  <a:extLst>
                    <a:ext uri="{9D8B030D-6E8A-4147-A177-3AD203B41FA5}">
                      <a16:colId xmlns:a16="http://schemas.microsoft.com/office/drawing/2014/main" val="1736099870"/>
                    </a:ext>
                  </a:extLst>
                </a:gridCol>
                <a:gridCol w="814304">
                  <a:extLst>
                    <a:ext uri="{9D8B030D-6E8A-4147-A177-3AD203B41FA5}">
                      <a16:colId xmlns:a16="http://schemas.microsoft.com/office/drawing/2014/main" val="333089776"/>
                    </a:ext>
                  </a:extLst>
                </a:gridCol>
                <a:gridCol w="902121">
                  <a:extLst>
                    <a:ext uri="{9D8B030D-6E8A-4147-A177-3AD203B41FA5}">
                      <a16:colId xmlns:a16="http://schemas.microsoft.com/office/drawing/2014/main" val="187485696"/>
                    </a:ext>
                  </a:extLst>
                </a:gridCol>
                <a:gridCol w="1534636">
                  <a:extLst>
                    <a:ext uri="{9D8B030D-6E8A-4147-A177-3AD203B41FA5}">
                      <a16:colId xmlns:a16="http://schemas.microsoft.com/office/drawing/2014/main" val="1173368554"/>
                    </a:ext>
                  </a:extLst>
                </a:gridCol>
              </a:tblGrid>
              <a:tr h="594201">
                <a:tc>
                  <a:txBody>
                    <a:bodyPr/>
                    <a:lstStyle/>
                    <a:p>
                      <a:r>
                        <a:rPr lang="zh-CN" altLang="en-US" dirty="0"/>
                        <a:t>题号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思维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综合难度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6926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签到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03229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背包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601023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dp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21807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暴力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122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暴力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797899"/>
                  </a:ext>
                </a:extLst>
              </a:tr>
              <a:tr h="343249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并查集启发式合并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626911"/>
                  </a:ext>
                </a:extLst>
              </a:tr>
              <a:tr h="369375">
                <a:tc>
                  <a:txBody>
                    <a:bodyPr/>
                    <a:lstStyle/>
                    <a:p>
                      <a:r>
                        <a:rPr lang="en-US" altLang="zh-CN" dirty="0"/>
                        <a:t>G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读懂题目，树的性质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735005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树的性质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73751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双指针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预处理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78957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52273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数学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数论分块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70538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模拟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97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52212-04F6-4277-933B-0E2CE1F8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A-</a:t>
            </a:r>
            <a:r>
              <a:rPr lang="zh-CN" altLang="en-US" dirty="0"/>
              <a:t>智乃的</a:t>
            </a:r>
            <a:r>
              <a:rPr lang="en-US" altLang="zh-CN" dirty="0"/>
              <a:t>Hello XXXX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9DA82-E903-468E-A395-EA2C8C83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水题不多说</a:t>
            </a:r>
          </a:p>
        </p:txBody>
      </p:sp>
    </p:spTree>
    <p:extLst>
      <p:ext uri="{BB962C8B-B14F-4D97-AF65-F5344CB8AC3E}">
        <p14:creationId xmlns:p14="http://schemas.microsoft.com/office/powerpoint/2010/main" val="300572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8401A-E179-40D1-8422-AF4BB983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B-</a:t>
            </a:r>
            <a:r>
              <a:rPr lang="zh-CN" altLang="en-US" dirty="0"/>
              <a:t>智乃买瓜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374E2-3790-40B8-B1C3-32270037E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智乃来到水果摊前买瓜，水果摊上贩卖着</a:t>
            </a:r>
            <a:r>
              <a:rPr lang="en-US" altLang="zh-CN" dirty="0"/>
              <a:t>N</a:t>
            </a:r>
            <a:r>
              <a:rPr lang="zh-CN" altLang="en-US" dirty="0"/>
              <a:t>个不同的西瓜，第</a:t>
            </a:r>
            <a:r>
              <a:rPr lang="en-US" altLang="zh-CN" dirty="0" err="1"/>
              <a:t>i</a:t>
            </a:r>
            <a:r>
              <a:rPr lang="zh-CN" altLang="en-US" dirty="0"/>
              <a:t>个西瓜的重量为</a:t>
            </a:r>
            <a:r>
              <a:rPr lang="en-US" altLang="zh-CN" dirty="0" err="1">
                <a:effectLst/>
              </a:rPr>
              <a:t>wi</a:t>
            </a:r>
            <a:r>
              <a:rPr lang="zh-CN" altLang="en-US" dirty="0"/>
              <a:t>​。智乃对于每个瓜都可以选择买一个整瓜或者把瓜劈开买半个瓜，半个瓜的重量为</a:t>
            </a:r>
            <a:r>
              <a:rPr lang="en-US" altLang="zh-CN" dirty="0" err="1"/>
              <a:t>wi</a:t>
            </a:r>
            <a:r>
              <a:rPr lang="en-US" altLang="zh-CN" dirty="0"/>
              <a:t>/2</a:t>
            </a:r>
            <a:r>
              <a:rPr lang="en-US" altLang="zh-CN" dirty="0">
                <a:effectLst/>
              </a:rPr>
              <a:t>​</a:t>
            </a:r>
            <a:r>
              <a:rPr lang="zh-CN" altLang="en-US" dirty="0"/>
              <a:t>​。 </a:t>
            </a:r>
          </a:p>
          <a:p>
            <a:r>
              <a:rPr lang="zh-CN" altLang="en-US" dirty="0"/>
              <a:t>也就是说对于每个西瓜，智乃都有三种不同的决策：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购买一整个重量为</a:t>
            </a:r>
            <a:r>
              <a:rPr lang="en-US" altLang="zh-CN" dirty="0" err="1">
                <a:effectLst/>
              </a:rPr>
              <a:t>wi</a:t>
            </a:r>
            <a:r>
              <a:rPr lang="zh-CN" altLang="en-US" dirty="0"/>
              <a:t>​的西瓜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把瓜劈开，购买半个重量为</a:t>
            </a:r>
            <a:r>
              <a:rPr lang="en-US" altLang="zh-CN" dirty="0" err="1"/>
              <a:t>wi</a:t>
            </a:r>
            <a:r>
              <a:rPr lang="en-US" altLang="zh-CN" dirty="0"/>
              <a:t>/2</a:t>
            </a:r>
            <a:r>
              <a:rPr lang="en-US" altLang="zh-CN" dirty="0">
                <a:effectLst/>
              </a:rPr>
              <a:t>​</a:t>
            </a:r>
            <a:r>
              <a:rPr lang="zh-CN" altLang="en-US" dirty="0"/>
              <a:t>​的西瓜 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不进行购买操作 </a:t>
            </a:r>
          </a:p>
          <a:p>
            <a:r>
              <a:rPr lang="zh-CN" altLang="en-US" dirty="0"/>
              <a:t>为了简化题目，我们保证所有瓜的重量都是一个正偶数。 </a:t>
            </a:r>
          </a:p>
          <a:p>
            <a:r>
              <a:rPr lang="zh-CN" altLang="en-US" dirty="0"/>
              <a:t>现在智乃想要知道，如果他想要购买西瓜的重量和分别为</a:t>
            </a:r>
            <a:r>
              <a:rPr lang="en-US" altLang="zh-CN" dirty="0"/>
              <a:t>k=1,2,3...M</a:t>
            </a:r>
            <a:r>
              <a:rPr lang="zh-CN" altLang="en-US" dirty="0"/>
              <a:t>时，有多少种购买西瓜的方案，因为这些数字可能会很大，请输出方案数对</a:t>
            </a:r>
            <a:r>
              <a:rPr lang="en-US" altLang="zh-CN" dirty="0"/>
              <a:t>109+7</a:t>
            </a:r>
            <a:r>
              <a:rPr lang="zh-CN" altLang="en-US" dirty="0"/>
              <a:t>取余数后的结果。</a:t>
            </a:r>
          </a:p>
        </p:txBody>
      </p:sp>
    </p:spTree>
    <p:extLst>
      <p:ext uri="{BB962C8B-B14F-4D97-AF65-F5344CB8AC3E}">
        <p14:creationId xmlns:p14="http://schemas.microsoft.com/office/powerpoint/2010/main" val="7219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E55CB-D0D1-4F90-8D01-B850A52E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E2F89E-DDC7-4A8C-8C40-252793808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3" b="21584"/>
          <a:stretch/>
        </p:blipFill>
        <p:spPr>
          <a:xfrm rot="10800000">
            <a:off x="921123" y="1690688"/>
            <a:ext cx="10349753" cy="4084829"/>
          </a:xfrm>
        </p:spPr>
      </p:pic>
    </p:spTree>
    <p:extLst>
      <p:ext uri="{BB962C8B-B14F-4D97-AF65-F5344CB8AC3E}">
        <p14:creationId xmlns:p14="http://schemas.microsoft.com/office/powerpoint/2010/main" val="177709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FD73B-BC3A-411C-AB88-13ABD698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C-</a:t>
            </a:r>
            <a:r>
              <a:rPr lang="zh-CN" altLang="en-US" dirty="0"/>
              <a:t>智乃买瓜</a:t>
            </a:r>
            <a:r>
              <a:rPr lang="en-US" altLang="zh-CN" dirty="0"/>
              <a:t>(another version)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029CB-5714-4036-BE28-670FDB2A0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现在智乃知道，购买西瓜的重量和分别为</a:t>
            </a:r>
            <a:r>
              <a:rPr lang="en-US" altLang="zh-CN" dirty="0"/>
              <a:t>k=1,2,3...M</a:t>
            </a:r>
            <a:r>
              <a:rPr lang="zh-CN" altLang="en-US" dirty="0"/>
              <a:t>时，购买西瓜的方案的种类数对</a:t>
            </a:r>
            <a:r>
              <a:rPr lang="en-US" altLang="zh-CN" dirty="0"/>
              <a:t>10^9+7</a:t>
            </a:r>
            <a:r>
              <a:rPr lang="zh-CN" altLang="en-US" dirty="0"/>
              <a:t>取余数后的结果。她想要还原水果摊贩卖的这若干个不同的西瓜重量分别为多少，请你构造一个贩卖</a:t>
            </a:r>
            <a:r>
              <a:rPr lang="en-US" altLang="zh-CN" dirty="0"/>
              <a:t>N</a:t>
            </a:r>
            <a:r>
              <a:rPr lang="zh-CN" altLang="en-US" dirty="0"/>
              <a:t>个不同西瓜的水果摊，其购买西瓜的重量和满足智乃的要求，当出现有多种符合题目描述的答案时，你只用输出任意一种。我们保证输入的数据至少存在一个</a:t>
            </a:r>
            <a:r>
              <a:rPr lang="en-US" altLang="zh-CN" dirty="0"/>
              <a:t>N≤10 3 </a:t>
            </a:r>
            <a:r>
              <a:rPr lang="zh-CN" altLang="en-US" dirty="0"/>
              <a:t>的合法解。</a:t>
            </a:r>
          </a:p>
        </p:txBody>
      </p:sp>
    </p:spTree>
    <p:extLst>
      <p:ext uri="{BB962C8B-B14F-4D97-AF65-F5344CB8AC3E}">
        <p14:creationId xmlns:p14="http://schemas.microsoft.com/office/powerpoint/2010/main" val="198860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F15AE-B2A6-4F7B-81DA-B0F111AB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D2A02-EF05-4761-8D7A-4C5AC771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4" b="15294"/>
          <a:stretch/>
        </p:blipFill>
        <p:spPr>
          <a:xfrm>
            <a:off x="1482843" y="128866"/>
            <a:ext cx="5524996" cy="6533667"/>
          </a:xfrm>
        </p:spPr>
      </p:pic>
    </p:spTree>
    <p:extLst>
      <p:ext uri="{BB962C8B-B14F-4D97-AF65-F5344CB8AC3E}">
        <p14:creationId xmlns:p14="http://schemas.microsoft.com/office/powerpoint/2010/main" val="34935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8EF31-0C04-4CCA-88F7-CAE4F0E4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D-</a:t>
            </a:r>
            <a:r>
              <a:rPr lang="zh-CN" altLang="en-US" dirty="0"/>
              <a:t>智乃的</a:t>
            </a:r>
            <a:r>
              <a:rPr lang="en-US" altLang="zh-CN" dirty="0"/>
              <a:t>01</a:t>
            </a:r>
            <a:r>
              <a:rPr lang="zh-CN" altLang="en-US" dirty="0"/>
              <a:t>串打乱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2EB241-7AA3-4B1E-8B8F-CE9B6666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智乃有一个长度为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/>
              <a:t>仅有字符</a:t>
            </a:r>
            <a:r>
              <a:rPr lang="en-US" altLang="zh-CN" dirty="0"/>
              <a:t>′0</a:t>
            </a:r>
            <a:r>
              <a:rPr lang="en-US" altLang="zh-CN" dirty="0">
                <a:effectLst/>
              </a:rPr>
              <a:t>′</a:t>
            </a:r>
            <a:r>
              <a:rPr lang="zh-CN" altLang="en-US" dirty="0"/>
              <a:t>和</a:t>
            </a:r>
            <a:r>
              <a:rPr lang="en-US" altLang="zh-CN" dirty="0">
                <a:effectLst/>
              </a:rPr>
              <a:t>′</a:t>
            </a:r>
            <a:r>
              <a:rPr lang="en-US" altLang="zh-CN" dirty="0"/>
              <a:t>1</a:t>
            </a:r>
            <a:r>
              <a:rPr lang="en-US" altLang="zh-CN" dirty="0">
                <a:effectLst/>
              </a:rPr>
              <a:t>′</a:t>
            </a:r>
            <a:r>
              <a:rPr lang="zh-CN" altLang="en-US" dirty="0"/>
              <a:t>组成的字符串，现在智乃想把这个</a:t>
            </a:r>
            <a:r>
              <a:rPr lang="en-US" altLang="zh-CN" dirty="0"/>
              <a:t>01</a:t>
            </a:r>
            <a:r>
              <a:rPr lang="zh-CN" altLang="en-US" dirty="0"/>
              <a:t>串打乱，变得和之前不一样。请你将这个</a:t>
            </a:r>
            <a:r>
              <a:rPr lang="en-US" altLang="zh-CN" dirty="0"/>
              <a:t>01</a:t>
            </a:r>
            <a:r>
              <a:rPr lang="zh-CN" altLang="en-US" dirty="0"/>
              <a:t>串打乱后输出。</a:t>
            </a:r>
            <a:endParaRPr lang="en-US" altLang="zh-CN" dirty="0"/>
          </a:p>
          <a:p>
            <a:r>
              <a:rPr lang="zh-CN" altLang="en-US" dirty="0"/>
              <a:t>打乱指的是，打乱后的</a:t>
            </a:r>
            <a:r>
              <a:rPr lang="en-US" altLang="zh-CN" dirty="0"/>
              <a:t>01</a:t>
            </a:r>
            <a:r>
              <a:rPr lang="zh-CN" altLang="en-US" dirty="0"/>
              <a:t>串和原本的</a:t>
            </a:r>
            <a:r>
              <a:rPr lang="en-US" altLang="zh-CN" dirty="0"/>
              <a:t>01</a:t>
            </a:r>
            <a:r>
              <a:rPr lang="zh-CN" altLang="en-US" dirty="0"/>
              <a:t>串中字符</a:t>
            </a:r>
            <a:r>
              <a:rPr lang="en-US" altLang="zh-CN" dirty="0">
                <a:effectLst/>
              </a:rPr>
              <a:t>′</a:t>
            </a:r>
            <a:r>
              <a:rPr lang="en-US" altLang="zh-CN" dirty="0"/>
              <a:t>0</a:t>
            </a:r>
            <a:r>
              <a:rPr lang="en-US" altLang="zh-CN" dirty="0">
                <a:effectLst/>
              </a:rPr>
              <a:t>′</a:t>
            </a:r>
            <a:r>
              <a:rPr lang="zh-CN" altLang="en-US" dirty="0"/>
              <a:t>和</a:t>
            </a:r>
            <a:r>
              <a:rPr lang="en-US" altLang="zh-CN" dirty="0">
                <a:effectLst/>
              </a:rPr>
              <a:t>′</a:t>
            </a:r>
            <a:r>
              <a:rPr lang="en-US" altLang="zh-CN" dirty="0"/>
              <a:t>1</a:t>
            </a:r>
            <a:r>
              <a:rPr lang="en-US" altLang="zh-CN" dirty="0">
                <a:effectLst/>
              </a:rPr>
              <a:t>′</a:t>
            </a:r>
            <a:r>
              <a:rPr lang="zh-CN" altLang="en-US" dirty="0"/>
              <a:t>的数目相同，字符串长度相同，且至少存在一个位置上的字符不同。</a:t>
            </a:r>
          </a:p>
        </p:txBody>
      </p:sp>
    </p:spTree>
    <p:extLst>
      <p:ext uri="{BB962C8B-B14F-4D97-AF65-F5344CB8AC3E}">
        <p14:creationId xmlns:p14="http://schemas.microsoft.com/office/powerpoint/2010/main" val="322352163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D6851383-8CE8-4C1D-B76F-F6E15547101C}" vid="{90DBA4EC-40BC-4E99-9771-1BA7F3CE2DC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545</TotalTime>
  <Words>1864</Words>
  <Application>Microsoft Office PowerPoint</Application>
  <PresentationFormat>宽屏</PresentationFormat>
  <Paragraphs>137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Helvetica Neue Medium</vt:lpstr>
      <vt:lpstr>system</vt:lpstr>
      <vt:lpstr>等线</vt:lpstr>
      <vt:lpstr>等线 Light</vt:lpstr>
      <vt:lpstr>思源黑体 CN Light</vt:lpstr>
      <vt:lpstr>思源黑体 CN Medium</vt:lpstr>
      <vt:lpstr>思源黑体 CN Normal</vt:lpstr>
      <vt:lpstr>Arial</vt:lpstr>
      <vt:lpstr>主题2</vt:lpstr>
      <vt:lpstr>2022牛客寒假算法基础集训营第3场 </vt:lpstr>
      <vt:lpstr>总体情况：</vt:lpstr>
      <vt:lpstr>PowerPoint 演示文稿</vt:lpstr>
      <vt:lpstr>A-智乃的Hello XXXX</vt:lpstr>
      <vt:lpstr>B-智乃买瓜</vt:lpstr>
      <vt:lpstr>PowerPoint 演示文稿</vt:lpstr>
      <vt:lpstr>C-智乃买瓜(another version)</vt:lpstr>
      <vt:lpstr>PowerPoint 演示文稿</vt:lpstr>
      <vt:lpstr>D-智乃的01串打乱</vt:lpstr>
      <vt:lpstr>E/F-智乃的数字积木</vt:lpstr>
      <vt:lpstr>PowerPoint 演示文稿</vt:lpstr>
      <vt:lpstr>G/H-智乃的树旋转</vt:lpstr>
      <vt:lpstr>PowerPoint 演示文稿</vt:lpstr>
      <vt:lpstr>PowerPoint 演示文稿</vt:lpstr>
      <vt:lpstr>I-智乃的密码</vt:lpstr>
      <vt:lpstr>PowerPoint 演示文稿</vt:lpstr>
      <vt:lpstr>J-智乃的C语言模除方程</vt:lpstr>
      <vt:lpstr>K-智乃的C语言模除方程(another version)</vt:lpstr>
      <vt:lpstr>L-智乃的数据库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导言：初识算法、时空复杂度</dc:title>
  <dc:creator>deng siyu</dc:creator>
  <cp:lastModifiedBy>deng siyu</cp:lastModifiedBy>
  <cp:revision>13</cp:revision>
  <dcterms:created xsi:type="dcterms:W3CDTF">2021-09-13T02:47:56Z</dcterms:created>
  <dcterms:modified xsi:type="dcterms:W3CDTF">2022-01-29T06:45:26Z</dcterms:modified>
</cp:coreProperties>
</file>